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6" r:id="rId3"/>
    <p:sldId id="279" r:id="rId4"/>
    <p:sldId id="274" r:id="rId5"/>
    <p:sldId id="275" r:id="rId6"/>
    <p:sldId id="267" r:id="rId7"/>
    <p:sldId id="263" r:id="rId8"/>
    <p:sldId id="268" r:id="rId9"/>
    <p:sldId id="269" r:id="rId10"/>
    <p:sldId id="271" r:id="rId11"/>
    <p:sldId id="289" r:id="rId12"/>
    <p:sldId id="283" r:id="rId13"/>
    <p:sldId id="284" r:id="rId14"/>
    <p:sldId id="285" r:id="rId15"/>
    <p:sldId id="293" r:id="rId16"/>
    <p:sldId id="294" r:id="rId17"/>
    <p:sldId id="295" r:id="rId18"/>
    <p:sldId id="288" r:id="rId19"/>
    <p:sldId id="276" r:id="rId20"/>
    <p:sldId id="290" r:id="rId21"/>
    <p:sldId id="272" r:id="rId22"/>
    <p:sldId id="273" r:id="rId23"/>
    <p:sldId id="281" r:id="rId24"/>
    <p:sldId id="280" r:id="rId25"/>
    <p:sldId id="292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llivan, Sandra" initials="SS" lastIdx="6" clrIdx="0">
    <p:extLst>
      <p:ext uri="{19B8F6BF-5375-455C-9EA6-DF929625EA0E}">
        <p15:presenceInfo xmlns:p15="http://schemas.microsoft.com/office/powerpoint/2012/main" userId="S-1-5-21-4020003261-1086054968-1968315734-25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6" autoAdjust="0"/>
    <p:restoredTop sz="94681"/>
  </p:normalViewPr>
  <p:slideViewPr>
    <p:cSldViewPr snapToGrid="0">
      <p:cViewPr varScale="1">
        <p:scale>
          <a:sx n="128" d="100"/>
          <a:sy n="128" d="100"/>
        </p:scale>
        <p:origin x="28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74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550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546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69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118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137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221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987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637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7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4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2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odapcwebmail@dot.gov" TargetMode="External"/><Relationship Id="rId2" Type="http://schemas.openxmlformats.org/officeDocument/2006/relationships/hyperlink" Target="mailto:fta.damis@dot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A Second Chance after a DOT Testing Violation</a:t>
            </a:r>
            <a:endParaRPr lang="en-US" sz="5400" dirty="0">
              <a:solidFill>
                <a:schemeClr val="accent3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251192" cy="169164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>
                  <a:lumMod val="65000"/>
                  <a:lumOff val="3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Century Schoolbook" panose="02040604050505020304" pitchFamily="18" charset="0"/>
              </a:rPr>
              <a:t>FTA NATIONAL CONFERENCE</a:t>
            </a:r>
          </a:p>
          <a:p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Century Schoolbook" panose="02040604050505020304" pitchFamily="18" charset="0"/>
              </a:rPr>
              <a:t>Milwaukee, 2019</a:t>
            </a:r>
          </a:p>
        </p:txBody>
      </p:sp>
    </p:spTree>
    <p:extLst>
      <p:ext uri="{BB962C8B-B14F-4D97-AF65-F5344CB8AC3E}">
        <p14:creationId xmlns:p14="http://schemas.microsoft.com/office/powerpoint/2010/main" val="2548322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Make Thoughtful SAP Referrals,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Once the referral has occurred and the employee has been evaluated, no changes allowed.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“As an employer, you must not seek a second SAP's evaluation if the employee has already been evaluated by a qualified SAP.” 40.295(b)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“As the employer, you must not impose additional testing requirements (e.g., under company authority) on the employee that go beyond the SAP's follow-up testing plan.” 40.307(d)(4)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Thus, especially if you have second-chance, make informed referrals.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269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1" y="758952"/>
            <a:ext cx="7063740" cy="404164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The SAP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7474" y="4778267"/>
            <a:ext cx="7063740" cy="169164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Initial meeting, education and/or treatment, follow-up meetings, aftercare, and the SAP’s perspective</a:t>
            </a:r>
          </a:p>
        </p:txBody>
      </p:sp>
    </p:spTree>
    <p:extLst>
      <p:ext uri="{BB962C8B-B14F-4D97-AF65-F5344CB8AC3E}">
        <p14:creationId xmlns:p14="http://schemas.microsoft.com/office/powerpoint/2010/main" val="732265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Overview of  SAP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evaluation with referred employee</a:t>
            </a:r>
          </a:p>
          <a:p>
            <a:r>
              <a:rPr lang="en-US" dirty="0"/>
              <a:t>Recommend education and/or treatment</a:t>
            </a:r>
          </a:p>
          <a:p>
            <a:r>
              <a:rPr lang="en-US" dirty="0"/>
              <a:t>Send initial evaluation report to employer</a:t>
            </a:r>
          </a:p>
          <a:p>
            <a:r>
              <a:rPr lang="en-US" dirty="0"/>
              <a:t>Assess employee’s participation in education and/or treatment</a:t>
            </a:r>
          </a:p>
          <a:p>
            <a:r>
              <a:rPr lang="en-US" dirty="0"/>
              <a:t>Follow-up evaluation with referred employee</a:t>
            </a:r>
          </a:p>
          <a:p>
            <a:r>
              <a:rPr lang="en-US" dirty="0"/>
              <a:t>If employee demonstrated successful compliance, determine follow-up testing plan and any aftercare recommendations</a:t>
            </a:r>
          </a:p>
          <a:p>
            <a:r>
              <a:rPr lang="en-US" dirty="0"/>
              <a:t>Send follow-up evaluation report to employer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80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Initial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What are the clinical components of an initial evaluation?</a:t>
            </a:r>
          </a:p>
          <a:p>
            <a:r>
              <a:rPr lang="en-US" dirty="0"/>
              <a:t>Family configuration</a:t>
            </a:r>
          </a:p>
          <a:p>
            <a:r>
              <a:rPr lang="en-US" dirty="0"/>
              <a:t>Employment history</a:t>
            </a:r>
          </a:p>
          <a:p>
            <a:r>
              <a:rPr lang="en-US" dirty="0"/>
              <a:t>Medical history</a:t>
            </a:r>
          </a:p>
          <a:p>
            <a:r>
              <a:rPr lang="en-US" dirty="0"/>
              <a:t>Legal history</a:t>
            </a:r>
          </a:p>
          <a:p>
            <a:r>
              <a:rPr lang="en-US" dirty="0"/>
              <a:t>Financial status</a:t>
            </a:r>
          </a:p>
          <a:p>
            <a:r>
              <a:rPr lang="en-US" dirty="0"/>
              <a:t>Psychiatric history (employee and family)</a:t>
            </a:r>
          </a:p>
          <a:p>
            <a:r>
              <a:rPr lang="en-US" dirty="0"/>
              <a:t>Substance use history (employee and family)</a:t>
            </a:r>
          </a:p>
          <a:p>
            <a:r>
              <a:rPr lang="en-US" dirty="0"/>
              <a:t>Spirituality and supports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44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Levels of Care and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7098638" cy="42783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Education and/or treatment is mandatory</a:t>
            </a:r>
          </a:p>
          <a:p>
            <a:pPr>
              <a:lnSpc>
                <a:spcPct val="100000"/>
              </a:lnSpc>
            </a:pPr>
            <a:r>
              <a:rPr lang="en-US" dirty="0"/>
              <a:t>Depending on evaluation, multiple treatment options: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Self-Help Groups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1:1 Outpatient Therapy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Day/Evening Programs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Intensive Out-Patient (IOP) Programs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Medical Detoxification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Sober Living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Residential Rehab Programs (usually 21 to 28 days)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Residential Half-Way House (3 to 9 months)</a:t>
            </a:r>
          </a:p>
        </p:txBody>
      </p:sp>
    </p:spTree>
    <p:extLst>
      <p:ext uri="{BB962C8B-B14F-4D97-AF65-F5344CB8AC3E}">
        <p14:creationId xmlns:p14="http://schemas.microsoft.com/office/powerpoint/2010/main" val="686000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Treatment/Education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7098638" cy="4278384"/>
          </a:xfrm>
        </p:spPr>
        <p:txBody>
          <a:bodyPr>
            <a:normAutofit/>
          </a:bodyPr>
          <a:lstStyle/>
          <a:p>
            <a:r>
              <a:rPr lang="en-US" dirty="0"/>
              <a:t>Almost always a combination of one or more modalities</a:t>
            </a:r>
          </a:p>
          <a:p>
            <a:pPr lvl="1"/>
            <a:r>
              <a:rPr lang="en-US" dirty="0"/>
              <a:t>Self-help, church, 1:1 therapy</a:t>
            </a:r>
          </a:p>
          <a:p>
            <a:pPr lvl="1"/>
            <a:r>
              <a:rPr lang="en-US" dirty="0"/>
              <a:t>Detox, IOP 1:1 therapy </a:t>
            </a:r>
          </a:p>
          <a:p>
            <a:pPr lvl="1"/>
            <a:r>
              <a:rPr lang="en-US" dirty="0"/>
              <a:t>Detox, residential rehabilitation</a:t>
            </a:r>
          </a:p>
          <a:p>
            <a:pPr lvl="1"/>
            <a:r>
              <a:rPr lang="en-US" dirty="0"/>
              <a:t>Sober living, self-help participation, 1:1 therapy </a:t>
            </a:r>
          </a:p>
          <a:p>
            <a:r>
              <a:rPr lang="en-US" dirty="0"/>
              <a:t>Educational referrals are usually harder to find</a:t>
            </a:r>
          </a:p>
        </p:txBody>
      </p:sp>
    </p:spTree>
    <p:extLst>
      <p:ext uri="{BB962C8B-B14F-4D97-AF65-F5344CB8AC3E}">
        <p14:creationId xmlns:p14="http://schemas.microsoft.com/office/powerpoint/2010/main" val="1497707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Follow-Up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7098638" cy="4278384"/>
          </a:xfrm>
        </p:spPr>
        <p:txBody>
          <a:bodyPr>
            <a:normAutofit/>
          </a:bodyPr>
          <a:lstStyle/>
          <a:p>
            <a:r>
              <a:rPr lang="en-US" dirty="0"/>
              <a:t>Clinical concerns</a:t>
            </a:r>
          </a:p>
          <a:p>
            <a:pPr lvl="1"/>
            <a:r>
              <a:rPr lang="en-US" dirty="0"/>
              <a:t>Insight</a:t>
            </a:r>
          </a:p>
          <a:p>
            <a:pPr lvl="1"/>
            <a:r>
              <a:rPr lang="en-US" dirty="0"/>
              <a:t>Understanding of substance use disorder (SUD) concepts</a:t>
            </a:r>
          </a:p>
          <a:p>
            <a:pPr lvl="1"/>
            <a:r>
              <a:rPr lang="en-US" dirty="0"/>
              <a:t>Understanding of future violations and consequences</a:t>
            </a:r>
          </a:p>
          <a:p>
            <a:r>
              <a:rPr lang="en-US" dirty="0"/>
              <a:t>Mechanics</a:t>
            </a:r>
          </a:p>
          <a:p>
            <a:pPr lvl="1"/>
            <a:r>
              <a:rPr lang="en-US" dirty="0"/>
              <a:t>Review documents</a:t>
            </a:r>
          </a:p>
          <a:p>
            <a:pPr lvl="1"/>
            <a:r>
              <a:rPr lang="en-US" dirty="0"/>
              <a:t>Dates of participation and discharge status</a:t>
            </a:r>
          </a:p>
          <a:p>
            <a:pPr lvl="1"/>
            <a:r>
              <a:rPr lang="en-US" dirty="0"/>
              <a:t>Program recommendations . . . Has the employee followed through?</a:t>
            </a:r>
          </a:p>
          <a:p>
            <a:pPr lvl="1"/>
            <a:r>
              <a:rPr lang="en-US" dirty="0"/>
              <a:t>Letter of determination to DER</a:t>
            </a:r>
          </a:p>
        </p:txBody>
      </p:sp>
    </p:spTree>
    <p:extLst>
      <p:ext uri="{BB962C8B-B14F-4D97-AF65-F5344CB8AC3E}">
        <p14:creationId xmlns:p14="http://schemas.microsoft.com/office/powerpoint/2010/main" val="1293518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Follow-Up Testing &amp; Aftercare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7098638" cy="4278384"/>
          </a:xfrm>
        </p:spPr>
        <p:txBody>
          <a:bodyPr>
            <a:normAutofit/>
          </a:bodyPr>
          <a:lstStyle/>
          <a:p>
            <a:r>
              <a:rPr lang="en-US" dirty="0"/>
              <a:t>Follow-Up Testing:</a:t>
            </a:r>
          </a:p>
          <a:p>
            <a:pPr lvl="1"/>
            <a:r>
              <a:rPr lang="en-US" dirty="0"/>
              <a:t>Minimum of 6 in first 12 months</a:t>
            </a:r>
          </a:p>
          <a:p>
            <a:pPr lvl="1"/>
            <a:r>
              <a:rPr lang="en-US" dirty="0"/>
              <a:t>Regulations state SAP can test up to 60 months (so I do)</a:t>
            </a:r>
          </a:p>
          <a:p>
            <a:pPr lvl="1"/>
            <a:r>
              <a:rPr lang="en-US" dirty="0"/>
              <a:t>SAP determines number of tests</a:t>
            </a:r>
          </a:p>
          <a:p>
            <a:pPr lvl="1"/>
            <a:r>
              <a:rPr lang="en-US" dirty="0"/>
              <a:t>Employer determines dates</a:t>
            </a:r>
          </a:p>
          <a:p>
            <a:r>
              <a:rPr lang="en-US" dirty="0"/>
              <a:t>Aftercare:</a:t>
            </a:r>
          </a:p>
          <a:p>
            <a:pPr lvl="1"/>
            <a:r>
              <a:rPr lang="en-US" dirty="0"/>
              <a:t>If the SAP prescribes aftercare recommendations, who will monitor compliance?</a:t>
            </a:r>
          </a:p>
        </p:txBody>
      </p:sp>
    </p:spTree>
    <p:extLst>
      <p:ext uri="{BB962C8B-B14F-4D97-AF65-F5344CB8AC3E}">
        <p14:creationId xmlns:p14="http://schemas.microsoft.com/office/powerpoint/2010/main" val="550560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Return-to-Duty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Steps to take after education and/or treatment has concluded and the SAP has issued their follow-up evaluation report</a:t>
            </a:r>
          </a:p>
        </p:txBody>
      </p:sp>
    </p:spTree>
    <p:extLst>
      <p:ext uri="{BB962C8B-B14F-4D97-AF65-F5344CB8AC3E}">
        <p14:creationId xmlns:p14="http://schemas.microsoft.com/office/powerpoint/2010/main" val="4004479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516762"/>
            <a:ext cx="726948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Deciding to Return an Employee to Performance of Safety-Sensitive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979803"/>
            <a:ext cx="6799102" cy="4351337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Employees may never return to the performance of safety-sensitive functions unless: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The SAP’s follow-up evaluation letter clearly states the employee has complied with the SAP’s recommendations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The employee undergoes return-to-duty testing with a negative result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Ultimately, it is the employer’s decision on whether to return the employee to a safety-sensitive position</a:t>
            </a:r>
          </a:p>
        </p:txBody>
      </p:sp>
    </p:spTree>
    <p:extLst>
      <p:ext uri="{BB962C8B-B14F-4D97-AF65-F5344CB8AC3E}">
        <p14:creationId xmlns:p14="http://schemas.microsoft.com/office/powerpoint/2010/main" val="419254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Speakers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Sandy Sullivan, LADC1, CEAP, SAP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	MBTA, Boston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John Spelman, FTA D&amp;A Audit Team Leader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	Cahill Swift, LLC</a:t>
            </a:r>
          </a:p>
        </p:txBody>
      </p:sp>
    </p:spTree>
    <p:extLst>
      <p:ext uri="{BB962C8B-B14F-4D97-AF65-F5344CB8AC3E}">
        <p14:creationId xmlns:p14="http://schemas.microsoft.com/office/powerpoint/2010/main" val="3744146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Review SAP Letters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Make sure the Initial Evaluation Report and the Follow-up Evaluation Report have all items required by 40.311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Make sure both reports do not include misleading typos, confusing turns of phrase or contradictory language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Have the SAP correct any mistakes</a:t>
            </a:r>
          </a:p>
        </p:txBody>
      </p:sp>
    </p:spTree>
    <p:extLst>
      <p:ext uri="{BB962C8B-B14F-4D97-AF65-F5344CB8AC3E}">
        <p14:creationId xmlns:p14="http://schemas.microsoft.com/office/powerpoint/2010/main" val="705044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Review Follow-Up Testing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Make sure the plan includes at least the minimum number of tests (6 over 12 months)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Make sure the plan does not exceed 60 months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Make sure the plan is clear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Does it clearly state that follow-up testing is for drugs, alcohol, or both?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If the plan is stated in more than one place, is the plan consistent?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78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Compliant Follow-Up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Auditors pay special attention to the following: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Is the SAP’s plan being accurately followed? Did the employer perform too many tests or too few tests?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Is testing unpredictable? If auditors observe the employee only goes for follow-up testing at the beginning of the month, there is a compliance issue.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Are follow-up drug tests always observed? If a test was not observed, did the employer or MRO discover this in a timely manner and require another test?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86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Follow-Up Testing &amp; Leaves of Absence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Whenever the employee is removed from a safety-sensitive position, testing is paused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This will often affect the timing of testing stated in the SAP’s follow-up testing plan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Example: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Joe Doe is prescribed 1 follow-up drug test per month for 24 months after returning to duty (24 tests over 2 years)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After 6 months and 6 successful tests, Mr. Doe goes on medical leave for 3 months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Testing is paused and resumes when he returns for a total of 24 tests over an elapsed time of 27 months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Keep track of any pauses in testing and document the reasons for them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33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Record 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§40.333 states employers must keep the following records for five years: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Records of alcohol test results indicating an alcohol concentration of 0.02 or greater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Records of verified positive drug test results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Documentation of refusals to take required alcohol and/or drug tests (including substituted or adulterated drug test results)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SAP reports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All follow-up tests and schedules for follow-up tests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How long must records related to an original violation be retained when an employee successfully returns to duty and then undergoes follow-up testing?</a:t>
            </a:r>
          </a:p>
        </p:txBody>
      </p:sp>
    </p:spTree>
    <p:extLst>
      <p:ext uri="{BB962C8B-B14F-4D97-AF65-F5344CB8AC3E}">
        <p14:creationId xmlns:p14="http://schemas.microsoft.com/office/powerpoint/2010/main" val="3562625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7E4F34-794F-3141-90F2-882CD84B0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6052CA-ED94-934A-8880-9633D3688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Questions?</a:t>
            </a:r>
          </a:p>
          <a:p>
            <a:r>
              <a:rPr lang="en-US" sz="2400" dirty="0"/>
              <a:t>FTA D&amp;A Hotline:</a:t>
            </a:r>
          </a:p>
          <a:p>
            <a:pPr lvl="1"/>
            <a:r>
              <a:rPr lang="en-US" sz="2200" dirty="0"/>
              <a:t>617-494-6336</a:t>
            </a:r>
          </a:p>
          <a:p>
            <a:pPr lvl="1"/>
            <a:r>
              <a:rPr lang="en-US" sz="22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fta.damis@dot.gov</a:t>
            </a:r>
            <a:r>
              <a:rPr lang="en-US" sz="2200" dirty="0">
                <a:solidFill>
                  <a:schemeClr val="tx2"/>
                </a:solidFill>
              </a:rPr>
              <a:t>  </a:t>
            </a:r>
          </a:p>
          <a:p>
            <a:pPr lvl="1"/>
            <a:endParaRPr lang="en-US" sz="2200" dirty="0"/>
          </a:p>
          <a:p>
            <a:r>
              <a:rPr lang="en-US" sz="2400" dirty="0"/>
              <a:t>DOT Office of Drug &amp; Alcohol Policy &amp; Compliance (ODAPC)</a:t>
            </a:r>
          </a:p>
          <a:p>
            <a:pPr lvl="1"/>
            <a:r>
              <a:rPr lang="en-US" sz="2200" dirty="0"/>
              <a:t>202-366-3784</a:t>
            </a:r>
          </a:p>
          <a:p>
            <a:pPr lvl="1"/>
            <a:r>
              <a:rPr lang="en-US" sz="22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odapcwebmail@dot.gov</a:t>
            </a:r>
            <a:endParaRPr lang="en-US" sz="22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2396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What Does “Second Chance”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/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Not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 Part 40 term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Common industry parlance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Today’s focus: how to return employees to safety-sensitive duties following a DOT drug or alcohol violation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51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Is “Second Chance” Required?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/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Not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at all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Rules grant employers a choice regarding second-chance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Overview of Second 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8867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violation occurs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Employee referred to a Substance Abuse Professional (SAP)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Initial meeting between SAP and employee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Employee participates in education and/or treatment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Follow-up meeting between SAP and employee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SAP determines if employee complied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If yes, employer decides whether to return employee to safety-sensitive functions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Follow-up testing occurs for one to five years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11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50" y="340593"/>
            <a:ext cx="726948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Who are SAPs? 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     What do they really do?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           How do they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450" y="1828801"/>
            <a:ext cx="7269480" cy="435133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Who are they?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Professionals with specific credentials defined by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Part 40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(e.g., licensed physicians, social workers, psychologists, etc.) with experience and CEUs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What do they do?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Initial evaluation 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Recommendations for education and treatment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Follow-up evaluation and aftercare recommendations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Testing schedule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How? 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Through a combination of their clinical experience and knowledge of the regulations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Not an advocate for employer or employee. Function is to protect public’s interest in public safety.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24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SAP Referrals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SAP referrals must occur after a DOT violation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Refusal to take a drug or alcohol test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Verified positive drug test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Alcohol result of 0.04 or greater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Other violations (e.g. alcohol use w/in four hours prior to s.s. duty)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SAP referrals occur whether or not the employee is offered a second-chance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Applicants with a pre-employment test violation </a:t>
            </a: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must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 be given a SAP referral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73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Referral No-Nos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SAP is a DOT-specific term. Only safety-sensitive employees with DOT violations are referred.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Alcohol result of less than 0.04?</a:t>
            </a:r>
          </a:p>
          <a:p>
            <a:pPr lvl="1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No SAP referral!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The employee tested positive on a non-DOT test?</a:t>
            </a:r>
          </a:p>
          <a:p>
            <a:pPr lvl="1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No SAP referral!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The employee violated a company provision?</a:t>
            </a:r>
          </a:p>
          <a:p>
            <a:pPr lvl="1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No SAP referral!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In these cases (and under employer’s authority), refer to an “EAP,” “Counselor” or similar to avoid confusion.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4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Best Practice: Make Thoughtful SAP Referrals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Check to make sure the SAPs on your list are still qualified before a referral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Talk to your SAPs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Do they understand the technical aspects of Part 40’s Return-to-Duty process?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Do they understand the SAP’s role as gatekeeper for the Return-to-Duty Process?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How many cases have they overseen? Did the SAP ever have a case where they determined the employee did not comply with their education/treatment recommendations?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As the employer, you are responsible for your service agents’ compliance</a:t>
            </a:r>
          </a:p>
        </p:txBody>
      </p:sp>
    </p:spTree>
    <p:extLst>
      <p:ext uri="{BB962C8B-B14F-4D97-AF65-F5344CB8AC3E}">
        <p14:creationId xmlns:p14="http://schemas.microsoft.com/office/powerpoint/2010/main" val="260812919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9">
      <a:dk1>
        <a:sysClr val="windowText" lastClr="000000"/>
      </a:dk1>
      <a:lt1>
        <a:sysClr val="window" lastClr="FFFFFF"/>
      </a:lt1>
      <a:dk2>
        <a:srgbClr val="0F619D"/>
      </a:dk2>
      <a:lt2>
        <a:srgbClr val="E9E5DC"/>
      </a:lt2>
      <a:accent1>
        <a:srgbClr val="B31D1F"/>
      </a:accent1>
      <a:accent2>
        <a:srgbClr val="0969A5"/>
      </a:accent2>
      <a:accent3>
        <a:srgbClr val="C48511"/>
      </a:accent3>
      <a:accent4>
        <a:srgbClr val="956251"/>
      </a:accent4>
      <a:accent5>
        <a:srgbClr val="0969A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9440</TotalTime>
  <Words>1356</Words>
  <Application>Microsoft Office PowerPoint</Application>
  <PresentationFormat>On-screen Show (4:3)</PresentationFormat>
  <Paragraphs>174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Schoolbook</vt:lpstr>
      <vt:lpstr>Wingdings 2</vt:lpstr>
      <vt:lpstr>View</vt:lpstr>
      <vt:lpstr>A Second Chance after a DOT Testing Violation</vt:lpstr>
      <vt:lpstr>Speakers</vt:lpstr>
      <vt:lpstr>What Does “Second Chance” Mean?</vt:lpstr>
      <vt:lpstr>Is “Second Chance” Required?</vt:lpstr>
      <vt:lpstr>Overview of Second Chance</vt:lpstr>
      <vt:lpstr>Who are SAPs?       What do they really do?            How do they do it?</vt:lpstr>
      <vt:lpstr>SAP Referrals</vt:lpstr>
      <vt:lpstr>Referral No-Nos</vt:lpstr>
      <vt:lpstr>Best Practice: Make Thoughtful SAP Referrals</vt:lpstr>
      <vt:lpstr>Make Thoughtful SAP Referrals, Cont.</vt:lpstr>
      <vt:lpstr>The SAP Process</vt:lpstr>
      <vt:lpstr>Overview of  SAP Functions</vt:lpstr>
      <vt:lpstr>Initial Evaluation</vt:lpstr>
      <vt:lpstr>Levels of Care and Education</vt:lpstr>
      <vt:lpstr>Treatment/Education Plans</vt:lpstr>
      <vt:lpstr>Follow-Up Evaluation</vt:lpstr>
      <vt:lpstr>Follow-Up Testing &amp; Aftercare Recommendations</vt:lpstr>
      <vt:lpstr>Return-to-Duty</vt:lpstr>
      <vt:lpstr>Deciding to Return an Employee to Performance of Safety-Sensitive Function</vt:lpstr>
      <vt:lpstr>Review SAP Letters</vt:lpstr>
      <vt:lpstr>Review Follow-Up Testing Plans</vt:lpstr>
      <vt:lpstr>Compliant Follow-Up Testing</vt:lpstr>
      <vt:lpstr>Follow-Up Testing &amp; Leaves of Absence</vt:lpstr>
      <vt:lpstr>Record Keeping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Joseph Lofgren</dc:creator>
  <cp:lastModifiedBy>DeCoste, Lori (VOLPE)</cp:lastModifiedBy>
  <cp:revision>101</cp:revision>
  <cp:lastPrinted>2019-01-22T13:51:54Z</cp:lastPrinted>
  <dcterms:created xsi:type="dcterms:W3CDTF">2015-12-27T02:01:12Z</dcterms:created>
  <dcterms:modified xsi:type="dcterms:W3CDTF">2019-03-15T14:11:06Z</dcterms:modified>
</cp:coreProperties>
</file>